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8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0" r:id="rId21"/>
    <p:sldId id="281" r:id="rId22"/>
    <p:sldId id="282" r:id="rId23"/>
    <p:sldId id="283" r:id="rId24"/>
    <p:sldId id="284" r:id="rId25"/>
    <p:sldId id="288" r:id="rId26"/>
    <p:sldId id="287" r:id="rId2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D4CAB4"/>
    <a:srgbClr val="FFFF66"/>
    <a:srgbClr val="F8F6FC"/>
    <a:srgbClr val="A8E5E1"/>
    <a:srgbClr val="0C275B"/>
    <a:srgbClr val="C91D37"/>
    <a:srgbClr val="FCFBF9"/>
    <a:srgbClr val="5C325B"/>
    <a:srgbClr val="F4F2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C686E2-9E7A-415F-A112-E760FC337FFB}" v="153" dt="2022-06-10T13:42:16.5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52" autoAdjust="0"/>
    <p:restoredTop sz="94694"/>
  </p:normalViewPr>
  <p:slideViewPr>
    <p:cSldViewPr snapToGrid="0" snapToObjects="1">
      <p:cViewPr varScale="1">
        <p:scale>
          <a:sx n="102" d="100"/>
          <a:sy n="102" d="100"/>
        </p:scale>
        <p:origin x="121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 snapToObjects="1">
      <p:cViewPr varScale="1">
        <p:scale>
          <a:sx n="78" d="100"/>
          <a:sy n="78" d="100"/>
        </p:scale>
        <p:origin x="324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Thornhill" userId="4b94b3c8d6c07379" providerId="LiveId" clId="{15C686E2-9E7A-415F-A112-E760FC337FFB}"/>
    <pc:docChg chg="custSel delSld modSld">
      <pc:chgData name="Thomas Thornhill" userId="4b94b3c8d6c07379" providerId="LiveId" clId="{15C686E2-9E7A-415F-A112-E760FC337FFB}" dt="2022-06-10T13:42:16.546" v="185" actId="20577"/>
      <pc:docMkLst>
        <pc:docMk/>
      </pc:docMkLst>
      <pc:sldChg chg="modSp mod">
        <pc:chgData name="Thomas Thornhill" userId="4b94b3c8d6c07379" providerId="LiveId" clId="{15C686E2-9E7A-415F-A112-E760FC337FFB}" dt="2022-06-09T02:00:09.508" v="31" actId="20577"/>
        <pc:sldMkLst>
          <pc:docMk/>
          <pc:sldMk cId="3893856719" sldId="258"/>
        </pc:sldMkLst>
        <pc:spChg chg="mod">
          <ac:chgData name="Thomas Thornhill" userId="4b94b3c8d6c07379" providerId="LiveId" clId="{15C686E2-9E7A-415F-A112-E760FC337FFB}" dt="2022-06-09T02:00:09.508" v="31" actId="20577"/>
          <ac:spMkLst>
            <pc:docMk/>
            <pc:sldMk cId="3893856719" sldId="258"/>
            <ac:spMk id="2" creationId="{4577E6E7-5120-40BD-32FC-7717D61E7055}"/>
          </ac:spMkLst>
        </pc:spChg>
      </pc:sldChg>
      <pc:sldChg chg="modSp">
        <pc:chgData name="Thomas Thornhill" userId="4b94b3c8d6c07379" providerId="LiveId" clId="{15C686E2-9E7A-415F-A112-E760FC337FFB}" dt="2022-06-10T13:31:36.338" v="33" actId="20577"/>
        <pc:sldMkLst>
          <pc:docMk/>
          <pc:sldMk cId="572807134" sldId="264"/>
        </pc:sldMkLst>
        <pc:spChg chg="mod">
          <ac:chgData name="Thomas Thornhill" userId="4b94b3c8d6c07379" providerId="LiveId" clId="{15C686E2-9E7A-415F-A112-E760FC337FFB}" dt="2022-06-10T13:31:36.338" v="33" actId="20577"/>
          <ac:spMkLst>
            <pc:docMk/>
            <pc:sldMk cId="572807134" sldId="264"/>
            <ac:spMk id="5" creationId="{B8978FF7-8C08-2B44-8060-42752BFF66FD}"/>
          </ac:spMkLst>
        </pc:spChg>
      </pc:sldChg>
      <pc:sldChg chg="modSp">
        <pc:chgData name="Thomas Thornhill" userId="4b94b3c8d6c07379" providerId="LiveId" clId="{15C686E2-9E7A-415F-A112-E760FC337FFB}" dt="2022-06-10T13:33:05.687" v="34" actId="115"/>
        <pc:sldMkLst>
          <pc:docMk/>
          <pc:sldMk cId="2660961094" sldId="267"/>
        </pc:sldMkLst>
        <pc:spChg chg="mod">
          <ac:chgData name="Thomas Thornhill" userId="4b94b3c8d6c07379" providerId="LiveId" clId="{15C686E2-9E7A-415F-A112-E760FC337FFB}" dt="2022-06-10T13:33:05.687" v="34" actId="115"/>
          <ac:spMkLst>
            <pc:docMk/>
            <pc:sldMk cId="2660961094" sldId="267"/>
            <ac:spMk id="5" creationId="{B8978FF7-8C08-2B44-8060-42752BFF66FD}"/>
          </ac:spMkLst>
        </pc:spChg>
      </pc:sldChg>
      <pc:sldChg chg="modSp mod modAnim">
        <pc:chgData name="Thomas Thornhill" userId="4b94b3c8d6c07379" providerId="LiveId" clId="{15C686E2-9E7A-415F-A112-E760FC337FFB}" dt="2022-06-10T13:37:08.457" v="166" actId="20577"/>
        <pc:sldMkLst>
          <pc:docMk/>
          <pc:sldMk cId="832560169" sldId="268"/>
        </pc:sldMkLst>
        <pc:spChg chg="mod">
          <ac:chgData name="Thomas Thornhill" userId="4b94b3c8d6c07379" providerId="LiveId" clId="{15C686E2-9E7A-415F-A112-E760FC337FFB}" dt="2022-06-10T13:37:05.539" v="165" actId="20577"/>
          <ac:spMkLst>
            <pc:docMk/>
            <pc:sldMk cId="832560169" sldId="268"/>
            <ac:spMk id="5" creationId="{B8978FF7-8C08-2B44-8060-42752BFF66FD}"/>
          </ac:spMkLst>
        </pc:spChg>
      </pc:sldChg>
      <pc:sldChg chg="modSp">
        <pc:chgData name="Thomas Thornhill" userId="4b94b3c8d6c07379" providerId="LiveId" clId="{15C686E2-9E7A-415F-A112-E760FC337FFB}" dt="2022-06-10T13:40:01.514" v="168" actId="20577"/>
        <pc:sldMkLst>
          <pc:docMk/>
          <pc:sldMk cId="4203396868" sldId="276"/>
        </pc:sldMkLst>
        <pc:spChg chg="mod">
          <ac:chgData name="Thomas Thornhill" userId="4b94b3c8d6c07379" providerId="LiveId" clId="{15C686E2-9E7A-415F-A112-E760FC337FFB}" dt="2022-06-10T13:40:01.514" v="168" actId="20577"/>
          <ac:spMkLst>
            <pc:docMk/>
            <pc:sldMk cId="4203396868" sldId="276"/>
            <ac:spMk id="5" creationId="{B8978FF7-8C08-2B44-8060-42752BFF66FD}"/>
          </ac:spMkLst>
        </pc:spChg>
      </pc:sldChg>
      <pc:sldChg chg="modSp">
        <pc:chgData name="Thomas Thornhill" userId="4b94b3c8d6c07379" providerId="LiveId" clId="{15C686E2-9E7A-415F-A112-E760FC337FFB}" dt="2022-06-10T13:40:28.841" v="169" actId="20577"/>
        <pc:sldMkLst>
          <pc:docMk/>
          <pc:sldMk cId="3993483465" sldId="280"/>
        </pc:sldMkLst>
        <pc:spChg chg="mod">
          <ac:chgData name="Thomas Thornhill" userId="4b94b3c8d6c07379" providerId="LiveId" clId="{15C686E2-9E7A-415F-A112-E760FC337FFB}" dt="2022-06-10T13:40:28.841" v="169" actId="20577"/>
          <ac:spMkLst>
            <pc:docMk/>
            <pc:sldMk cId="3993483465" sldId="280"/>
            <ac:spMk id="5" creationId="{B8978FF7-8C08-2B44-8060-42752BFF66FD}"/>
          </ac:spMkLst>
        </pc:spChg>
      </pc:sldChg>
      <pc:sldChg chg="modSp">
        <pc:chgData name="Thomas Thornhill" userId="4b94b3c8d6c07379" providerId="LiveId" clId="{15C686E2-9E7A-415F-A112-E760FC337FFB}" dt="2022-06-10T13:42:02.970" v="183" actId="20577"/>
        <pc:sldMkLst>
          <pc:docMk/>
          <pc:sldMk cId="1074417122" sldId="282"/>
        </pc:sldMkLst>
        <pc:spChg chg="mod">
          <ac:chgData name="Thomas Thornhill" userId="4b94b3c8d6c07379" providerId="LiveId" clId="{15C686E2-9E7A-415F-A112-E760FC337FFB}" dt="2022-06-10T13:42:02.970" v="183" actId="20577"/>
          <ac:spMkLst>
            <pc:docMk/>
            <pc:sldMk cId="1074417122" sldId="282"/>
            <ac:spMk id="5" creationId="{B8978FF7-8C08-2B44-8060-42752BFF66FD}"/>
          </ac:spMkLst>
        </pc:spChg>
      </pc:sldChg>
      <pc:sldChg chg="modSp">
        <pc:chgData name="Thomas Thornhill" userId="4b94b3c8d6c07379" providerId="LiveId" clId="{15C686E2-9E7A-415F-A112-E760FC337FFB}" dt="2022-06-10T13:42:16.546" v="185" actId="20577"/>
        <pc:sldMkLst>
          <pc:docMk/>
          <pc:sldMk cId="933931738" sldId="284"/>
        </pc:sldMkLst>
        <pc:spChg chg="mod">
          <ac:chgData name="Thomas Thornhill" userId="4b94b3c8d6c07379" providerId="LiveId" clId="{15C686E2-9E7A-415F-A112-E760FC337FFB}" dt="2022-06-10T13:42:16.546" v="185" actId="20577"/>
          <ac:spMkLst>
            <pc:docMk/>
            <pc:sldMk cId="933931738" sldId="284"/>
            <ac:spMk id="5" creationId="{B8978FF7-8C08-2B44-8060-42752BFF66FD}"/>
          </ac:spMkLst>
        </pc:spChg>
      </pc:sldChg>
      <pc:sldChg chg="del">
        <pc:chgData name="Thomas Thornhill" userId="4b94b3c8d6c07379" providerId="LiveId" clId="{15C686E2-9E7A-415F-A112-E760FC337FFB}" dt="2022-06-08T20:38:18.344" v="0" actId="47"/>
        <pc:sldMkLst>
          <pc:docMk/>
          <pc:sldMk cId="2284050289" sldId="28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DEA653F-B0B5-7572-0C16-FFEC81E545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657" tIns="48329" rIns="96657" bIns="48329" rtlCol="0"/>
          <a:lstStyle>
            <a:lvl1pPr algn="l">
              <a:defRPr sz="12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Spring 2022 Gospel Meeting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5E30F8-7ECB-91C2-F630-3CD60D13C5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8"/>
          </a:xfrm>
          <a:prstGeom prst="rect">
            <a:avLst/>
          </a:prstGeom>
        </p:spPr>
        <p:txBody>
          <a:bodyPr vert="horz" lIns="96657" tIns="48329" rIns="96657" bIns="48329" rtlCol="0"/>
          <a:lstStyle>
            <a:lvl1pPr algn="r">
              <a:defRPr sz="12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6/13/2022 pm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6A5D2-4596-209D-C3EF-62D4D3C95E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6657" tIns="48329" rIns="96657" bIns="48329" rtlCol="0" anchor="b"/>
          <a:lstStyle>
            <a:lvl1pPr algn="l">
              <a:defRPr sz="12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Tom Thornhill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EDE823-85D9-F749-E3AB-5E0FD23DB8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5"/>
            <a:ext cx="3169920" cy="481727"/>
          </a:xfrm>
          <a:prstGeom prst="rect">
            <a:avLst/>
          </a:prstGeom>
        </p:spPr>
        <p:txBody>
          <a:bodyPr vert="horz" lIns="96657" tIns="48329" rIns="96657" bIns="48329" rtlCol="0" anchor="b"/>
          <a:lstStyle>
            <a:lvl1pPr algn="r">
              <a:defRPr sz="1200"/>
            </a:lvl1pPr>
          </a:lstStyle>
          <a:p>
            <a:fld id="{5C09EE93-DDDF-4507-82A2-BB89333ED96E}" type="slidenum"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74703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657" tIns="48329" rIns="96657" bIns="48329" rtlCol="0"/>
          <a:lstStyle>
            <a:lvl1pPr algn="l">
              <a:defRPr sz="1200"/>
            </a:lvl1pPr>
          </a:lstStyle>
          <a:p>
            <a:r>
              <a:rPr lang="en-US"/>
              <a:t>Spring 2022 Gospel Meeting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8"/>
          </a:xfrm>
          <a:prstGeom prst="rect">
            <a:avLst/>
          </a:prstGeom>
        </p:spPr>
        <p:txBody>
          <a:bodyPr vert="horz" lIns="96657" tIns="48329" rIns="96657" bIns="48329" rtlCol="0"/>
          <a:lstStyle>
            <a:lvl1pPr algn="r">
              <a:defRPr sz="1200"/>
            </a:lvl1pPr>
          </a:lstStyle>
          <a:p>
            <a:r>
              <a:rPr lang="en-US"/>
              <a:t>6/13/2022 pm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7" tIns="48329" rIns="96657" bIns="4832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7"/>
            <a:ext cx="5852160" cy="3780472"/>
          </a:xfrm>
          <a:prstGeom prst="rect">
            <a:avLst/>
          </a:prstGeom>
        </p:spPr>
        <p:txBody>
          <a:bodyPr vert="horz" lIns="96657" tIns="48329" rIns="96657" bIns="4832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6657" tIns="48329" rIns="96657" bIns="48329" rtlCol="0" anchor="b"/>
          <a:lstStyle>
            <a:lvl1pPr algn="l">
              <a:defRPr sz="1200"/>
            </a:lvl1pPr>
          </a:lstStyle>
          <a:p>
            <a:r>
              <a:rPr lang="en-US"/>
              <a:t>Tom Thornhill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7"/>
          </a:xfrm>
          <a:prstGeom prst="rect">
            <a:avLst/>
          </a:prstGeom>
        </p:spPr>
        <p:txBody>
          <a:bodyPr vert="horz" lIns="96657" tIns="48329" rIns="96657" bIns="48329" rtlCol="0" anchor="b"/>
          <a:lstStyle>
            <a:lvl1pPr algn="r">
              <a:defRPr sz="1200"/>
            </a:lvl1pPr>
          </a:lstStyle>
          <a:p>
            <a:fld id="{D2C71A0F-44C2-4606-9C6F-D2288EA34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23568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CA31436-635E-8E48-816C-43275EEA8D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1357" y="3190461"/>
            <a:ext cx="6301408" cy="457200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E8B931D0-5A9B-6D41-B62A-EEDC5FEE48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993913"/>
            <a:ext cx="8229599" cy="537707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9E741AD1-FE7E-0D4F-8C7A-A17110BB2B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993913"/>
            <a:ext cx="8229599" cy="537707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BBFF286-80EE-4349-8D78-6F5E786A51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12775" y="397564"/>
            <a:ext cx="3498574" cy="29817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D4CAB4"/>
                </a:solidFill>
              </a:defRPr>
            </a:lvl1pPr>
          </a:lstStyle>
          <a:p>
            <a:fld id="{6BFECD78-3C8E-49F2-8FAB-59489D168ABB}" type="datetimeFigureOut">
              <a:rPr lang="en-US" smtClean="0"/>
              <a:pPr/>
              <a:t>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D4CAB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D4CAB4"/>
                </a:solidFill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5" r:id="rId4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D4CAB4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D4CAB4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D4CAB4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D4CAB4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D4CAB4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D4CAB4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F2A56B-B483-0146-885F-9AC948A63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357" y="2001330"/>
            <a:ext cx="6301408" cy="3510950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Algerian" panose="04020705040A02060702" pitchFamily="82" charset="0"/>
              </a:rPr>
              <a:t>Understanding</a:t>
            </a:r>
            <a:br>
              <a:rPr lang="en-US" sz="6000" dirty="0">
                <a:latin typeface="Algerian" panose="04020705040A02060702" pitchFamily="82" charset="0"/>
              </a:rPr>
            </a:br>
            <a:r>
              <a:rPr lang="en-US" sz="6000" dirty="0">
                <a:latin typeface="Algerian" panose="04020705040A02060702" pitchFamily="82" charset="0"/>
              </a:rPr>
              <a:t>Authority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77E6E7-5120-40BD-32FC-7717D61E7055}"/>
              </a:ext>
            </a:extLst>
          </p:cNvPr>
          <p:cNvSpPr txBox="1"/>
          <p:nvPr/>
        </p:nvSpPr>
        <p:spPr>
          <a:xfrm>
            <a:off x="94890" y="5805578"/>
            <a:ext cx="2311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Lancaster, CA – June 13, 2022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978FF7-8C08-2B44-8060-42752BFF66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396" y="923026"/>
            <a:ext cx="8824823" cy="5447957"/>
          </a:xfrm>
        </p:spPr>
        <p:txBody>
          <a:bodyPr anchor="t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Colossians 3:17 </a:t>
            </a:r>
            <a:r>
              <a:rPr lang="en-US" sz="3800" dirty="0"/>
              <a:t>– </a:t>
            </a:r>
            <a:r>
              <a:rPr lang="en-US" sz="3800" i="1" dirty="0">
                <a:solidFill>
                  <a:srgbClr val="FFFF99"/>
                </a:solidFill>
              </a:rPr>
              <a:t>And whatever you do, in word or deed, do all in the name of the Lord, giving thanks to God the Father through Him</a:t>
            </a:r>
            <a:r>
              <a:rPr lang="en-US" sz="3800" dirty="0"/>
              <a:t>. </a:t>
            </a:r>
            <a:br>
              <a:rPr lang="en-US" sz="3800" dirty="0"/>
            </a:br>
            <a:r>
              <a:rPr lang="en-US" sz="3800" dirty="0"/>
              <a:t>In the name of the Lord – means “by His permission”</a:t>
            </a:r>
            <a:br>
              <a:rPr lang="en-US" sz="3800" dirty="0"/>
            </a:br>
            <a:r>
              <a:rPr lang="en-US" sz="3800" dirty="0"/>
              <a:t>We ought to ask in everything, IS this authorized by God?</a:t>
            </a:r>
            <a:endParaRPr lang="en-US" sz="3800" b="1" dirty="0">
              <a:solidFill>
                <a:srgbClr val="FFC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EE46E38-E920-A643-8138-692FC0EDB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79" y="146650"/>
            <a:ext cx="9049110" cy="681486"/>
          </a:xfrm>
          <a:ln>
            <a:solidFill>
              <a:srgbClr val="D4CAB4"/>
            </a:solidFill>
          </a:ln>
        </p:spPr>
        <p:txBody>
          <a:bodyPr>
            <a:noAutofit/>
          </a:bodyPr>
          <a:lstStyle/>
          <a:p>
            <a:r>
              <a:rPr lang="en-US" sz="4000" dirty="0"/>
              <a:t>What Does Religious Authority Mean?</a:t>
            </a:r>
          </a:p>
        </p:txBody>
      </p:sp>
    </p:spTree>
    <p:extLst>
      <p:ext uri="{BB962C8B-B14F-4D97-AF65-F5344CB8AC3E}">
        <p14:creationId xmlns:p14="http://schemas.microsoft.com/office/powerpoint/2010/main" val="168309668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978FF7-8C08-2B44-8060-42752BFF66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396" y="923026"/>
            <a:ext cx="8824823" cy="5447957"/>
          </a:xfrm>
        </p:spPr>
        <p:txBody>
          <a:bodyPr anchor="t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FFFF66"/>
                </a:solidFill>
              </a:rPr>
              <a:t>We must acknowledge that </a:t>
            </a:r>
            <a:r>
              <a:rPr lang="en-US" sz="3800" u="sng" dirty="0">
                <a:solidFill>
                  <a:srgbClr val="FFFF66"/>
                </a:solidFill>
              </a:rPr>
              <a:t>God</a:t>
            </a:r>
            <a:r>
              <a:rPr lang="en-US" sz="3800" dirty="0">
                <a:solidFill>
                  <a:srgbClr val="FFFF66"/>
                </a:solidFill>
              </a:rPr>
              <a:t> has all authority</a:t>
            </a:r>
            <a:br>
              <a:rPr lang="en-US" sz="3800" dirty="0"/>
            </a:br>
            <a:r>
              <a:rPr lang="en-US" sz="3800" dirty="0"/>
              <a:t>– He is sovereign – has absolute and ultimate authority/power </a:t>
            </a:r>
            <a:br>
              <a:rPr lang="en-US" sz="3800" dirty="0"/>
            </a:br>
            <a:r>
              <a:rPr lang="en-US" sz="3800" dirty="0"/>
              <a:t>He has the right to rule, govern, command and expect obedience</a:t>
            </a:r>
            <a:br>
              <a:rPr lang="en-US" sz="3800" dirty="0"/>
            </a:br>
            <a:r>
              <a:rPr lang="en-US" sz="3800" dirty="0"/>
              <a:t>- He is God – all seeing, all knowing, everywhere and eternal – </a:t>
            </a:r>
            <a:r>
              <a:rPr lang="en-US" sz="38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Psalm 90:2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EE46E38-E920-A643-8138-692FC0EDB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79" y="146650"/>
            <a:ext cx="9049110" cy="681486"/>
          </a:xfrm>
          <a:ln>
            <a:solidFill>
              <a:srgbClr val="D4CAB4"/>
            </a:solidFill>
          </a:ln>
        </p:spPr>
        <p:txBody>
          <a:bodyPr>
            <a:noAutofit/>
          </a:bodyPr>
          <a:lstStyle/>
          <a:p>
            <a:r>
              <a:rPr lang="en-US" sz="4000" dirty="0"/>
              <a:t>What Does Religious </a:t>
            </a:r>
            <a:r>
              <a:rPr lang="en-US" sz="4000"/>
              <a:t>Authority Mean?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869509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978FF7-8C08-2B44-8060-42752BFF66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396" y="923026"/>
            <a:ext cx="8824823" cy="5447957"/>
          </a:xfrm>
        </p:spPr>
        <p:txBody>
          <a:bodyPr anchor="t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FFFF66"/>
                </a:solidFill>
              </a:rPr>
              <a:t>We must acknowledge that </a:t>
            </a:r>
            <a:r>
              <a:rPr lang="en-US" sz="3800" u="sng" dirty="0">
                <a:solidFill>
                  <a:srgbClr val="FFFF66"/>
                </a:solidFill>
              </a:rPr>
              <a:t>God</a:t>
            </a:r>
            <a:r>
              <a:rPr lang="en-US" sz="3800" dirty="0">
                <a:solidFill>
                  <a:srgbClr val="FFFF66"/>
                </a:solidFill>
              </a:rPr>
              <a:t> has all authority</a:t>
            </a:r>
            <a:endParaRPr lang="en-US" sz="3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800" dirty="0"/>
              <a:t>– He created the world and set it in order – </a:t>
            </a:r>
            <a:r>
              <a:rPr lang="en-US" sz="38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Genesis 1, Hebrews 3:4, 11:3 </a:t>
            </a:r>
            <a:br>
              <a:rPr lang="en-US" sz="3800" b="1" dirty="0">
                <a:solidFill>
                  <a:srgbClr val="FFC000"/>
                </a:solidFill>
                <a:latin typeface="Bookman Old Style" panose="02050604050505020204" pitchFamily="18" charset="0"/>
              </a:rPr>
            </a:br>
            <a:r>
              <a:rPr lang="en-US" sz="3800" dirty="0"/>
              <a:t>- He knows what is best for us - He is God </a:t>
            </a:r>
            <a:r>
              <a:rPr lang="en-US" sz="3800" dirty="0">
                <a:solidFill>
                  <a:schemeClr val="tx1"/>
                </a:solidFill>
              </a:rPr>
              <a:t>– much of our chaos comes from refusing to follow His pattern</a:t>
            </a:r>
            <a:endParaRPr lang="en-US" sz="38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EE46E38-E920-A643-8138-692FC0EDB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79" y="146650"/>
            <a:ext cx="9049110" cy="681486"/>
          </a:xfrm>
          <a:ln>
            <a:solidFill>
              <a:srgbClr val="D4CAB4"/>
            </a:solidFill>
          </a:ln>
        </p:spPr>
        <p:txBody>
          <a:bodyPr>
            <a:noAutofit/>
          </a:bodyPr>
          <a:lstStyle/>
          <a:p>
            <a:r>
              <a:rPr lang="en-US" sz="4000" dirty="0"/>
              <a:t>What Does Religious </a:t>
            </a:r>
            <a:r>
              <a:rPr lang="en-US" sz="4000"/>
              <a:t>Authority Mean?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319887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978FF7-8C08-2B44-8060-42752BFF66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396" y="923026"/>
            <a:ext cx="8824823" cy="5447957"/>
          </a:xfrm>
        </p:spPr>
        <p:txBody>
          <a:bodyPr anchor="t"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FFFF66"/>
                </a:solidFill>
              </a:rPr>
              <a:t>We must acknowledge that </a:t>
            </a:r>
            <a:r>
              <a:rPr lang="en-US" sz="3800" u="sng" dirty="0">
                <a:solidFill>
                  <a:srgbClr val="FFFF66"/>
                </a:solidFill>
              </a:rPr>
              <a:t>God</a:t>
            </a:r>
            <a:r>
              <a:rPr lang="en-US" sz="3800" dirty="0">
                <a:solidFill>
                  <a:srgbClr val="FFFF66"/>
                </a:solidFill>
              </a:rPr>
              <a:t> has all authority</a:t>
            </a:r>
            <a:endParaRPr lang="en-US" sz="3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800" dirty="0"/>
              <a:t>– He reigns – </a:t>
            </a:r>
            <a:r>
              <a:rPr lang="en-US" sz="38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Isaiah 52:7, Psalm 47:8 </a:t>
            </a:r>
            <a:br>
              <a:rPr lang="en-US" sz="3800" b="1" dirty="0">
                <a:solidFill>
                  <a:srgbClr val="FFC000"/>
                </a:solidFill>
                <a:latin typeface="Bookman Old Style" panose="02050604050505020204" pitchFamily="18" charset="0"/>
              </a:rPr>
            </a:br>
            <a:r>
              <a:rPr lang="en-US" sz="3800" dirty="0"/>
              <a:t>- He has demonstrated His control – His word gives many examples of being in control – cf. </a:t>
            </a:r>
            <a:r>
              <a:rPr lang="en-US" sz="38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Galatians 4:4 </a:t>
            </a:r>
            <a:r>
              <a:rPr lang="en-US" sz="3800" dirty="0"/>
              <a:t>– Jesus at the right time; </a:t>
            </a:r>
            <a:r>
              <a:rPr lang="en-US" sz="38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Jeremiah 32:27 </a:t>
            </a:r>
            <a:r>
              <a:rPr lang="en-US" sz="3800" dirty="0"/>
              <a:t>– is there anything too hard for Me?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EE46E38-E920-A643-8138-692FC0EDB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79" y="146650"/>
            <a:ext cx="9049110" cy="681486"/>
          </a:xfrm>
          <a:ln>
            <a:solidFill>
              <a:srgbClr val="D4CAB4"/>
            </a:solidFill>
          </a:ln>
        </p:spPr>
        <p:txBody>
          <a:bodyPr>
            <a:noAutofit/>
          </a:bodyPr>
          <a:lstStyle/>
          <a:p>
            <a:r>
              <a:rPr lang="en-US" sz="4000" dirty="0"/>
              <a:t>What Does Religious </a:t>
            </a:r>
            <a:r>
              <a:rPr lang="en-US" sz="4000"/>
              <a:t>Authority Mean?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289073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978FF7-8C08-2B44-8060-42752BFF66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396" y="923026"/>
            <a:ext cx="8824823" cy="5447957"/>
          </a:xfrm>
        </p:spPr>
        <p:txBody>
          <a:bodyPr anchor="t"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FFFF66"/>
                </a:solidFill>
              </a:rPr>
              <a:t>We must acknowledge that </a:t>
            </a:r>
            <a:r>
              <a:rPr lang="en-US" sz="3800" u="sng" dirty="0">
                <a:solidFill>
                  <a:srgbClr val="FFFF66"/>
                </a:solidFill>
              </a:rPr>
              <a:t>God</a:t>
            </a:r>
            <a:r>
              <a:rPr lang="en-US" sz="3800" dirty="0">
                <a:solidFill>
                  <a:srgbClr val="FFFF66"/>
                </a:solidFill>
              </a:rPr>
              <a:t> has all authority</a:t>
            </a:r>
            <a:endParaRPr lang="en-US" sz="3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800" dirty="0"/>
              <a:t>– He has delegated authority – in scripture we find authority delegated to governments, in homes, in the church, etc.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800" dirty="0"/>
              <a:t>OFTEN man has problem with God because he refuses to acknowledge Him or His sovereignty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EE46E38-E920-A643-8138-692FC0EDB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79" y="146650"/>
            <a:ext cx="9049110" cy="681486"/>
          </a:xfrm>
          <a:ln>
            <a:solidFill>
              <a:srgbClr val="D4CAB4"/>
            </a:solidFill>
          </a:ln>
        </p:spPr>
        <p:txBody>
          <a:bodyPr>
            <a:noAutofit/>
          </a:bodyPr>
          <a:lstStyle/>
          <a:p>
            <a:r>
              <a:rPr lang="en-US" sz="4000" dirty="0"/>
              <a:t>What Does Religious </a:t>
            </a:r>
            <a:r>
              <a:rPr lang="en-US" sz="4000"/>
              <a:t>Authority Mean?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101734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978FF7-8C08-2B44-8060-42752BFF66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396" y="923026"/>
            <a:ext cx="8824823" cy="5447957"/>
          </a:xfrm>
        </p:spPr>
        <p:txBody>
          <a:bodyPr anchor="t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FFFF66"/>
                </a:solidFill>
              </a:rPr>
              <a:t>We must acknowledge that </a:t>
            </a:r>
            <a:r>
              <a:rPr lang="en-US" sz="3800" u="sng" dirty="0">
                <a:solidFill>
                  <a:srgbClr val="FFFF66"/>
                </a:solidFill>
              </a:rPr>
              <a:t>Jesus</a:t>
            </a:r>
            <a:r>
              <a:rPr lang="en-US" sz="3800" dirty="0">
                <a:solidFill>
                  <a:srgbClr val="FFFF66"/>
                </a:solidFill>
              </a:rPr>
              <a:t> is Lord and King</a:t>
            </a:r>
            <a:endParaRPr lang="en-US" sz="3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800" dirty="0"/>
              <a:t>– Both titles describe His absolute authority </a:t>
            </a:r>
            <a:br>
              <a:rPr lang="en-US" sz="3800" dirty="0"/>
            </a:br>
            <a:r>
              <a:rPr lang="en-US" sz="3800" dirty="0"/>
              <a:t>– </a:t>
            </a:r>
            <a:r>
              <a:rPr lang="en-US" sz="38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Acts 2:36</a:t>
            </a:r>
            <a:br>
              <a:rPr lang="en-US" sz="3800" b="1" dirty="0">
                <a:solidFill>
                  <a:srgbClr val="FFC000"/>
                </a:solidFill>
                <a:latin typeface="Bookman Old Style" panose="02050604050505020204" pitchFamily="18" charset="0"/>
              </a:rPr>
            </a:br>
            <a:r>
              <a:rPr lang="en-US" sz="38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- Matthew 28:18-20 </a:t>
            </a:r>
            <a:endParaRPr lang="en-US" sz="3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EE46E38-E920-A643-8138-692FC0EDB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79" y="146650"/>
            <a:ext cx="9049110" cy="681486"/>
          </a:xfrm>
          <a:ln>
            <a:solidFill>
              <a:srgbClr val="D4CAB4"/>
            </a:solidFill>
          </a:ln>
        </p:spPr>
        <p:txBody>
          <a:bodyPr>
            <a:noAutofit/>
          </a:bodyPr>
          <a:lstStyle/>
          <a:p>
            <a:r>
              <a:rPr lang="en-US" sz="4000" dirty="0"/>
              <a:t>What Does Religious </a:t>
            </a:r>
            <a:r>
              <a:rPr lang="en-US" sz="4000"/>
              <a:t>Authority Mean?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294839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978FF7-8C08-2B44-8060-42752BFF66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396" y="923026"/>
            <a:ext cx="8824823" cy="5447957"/>
          </a:xfrm>
        </p:spPr>
        <p:txBody>
          <a:bodyPr anchor="t">
            <a:normAutofit fontScale="85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FFFF66"/>
                </a:solidFill>
              </a:rPr>
              <a:t>We must acknowledge that </a:t>
            </a:r>
            <a:r>
              <a:rPr lang="en-US" sz="3800" u="sng" dirty="0">
                <a:solidFill>
                  <a:srgbClr val="FFFF66"/>
                </a:solidFill>
              </a:rPr>
              <a:t>Jesus</a:t>
            </a:r>
            <a:r>
              <a:rPr lang="en-US" sz="3800" dirty="0">
                <a:solidFill>
                  <a:srgbClr val="FFFF66"/>
                </a:solidFill>
              </a:rPr>
              <a:t> is Lord and King</a:t>
            </a:r>
            <a:endParaRPr lang="en-US" sz="3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800" dirty="0"/>
              <a:t>– Throughout scripture His kingship is addressed</a:t>
            </a:r>
            <a:br>
              <a:rPr lang="en-US" sz="3800" dirty="0"/>
            </a:br>
            <a:r>
              <a:rPr lang="en-US" sz="3800" dirty="0"/>
              <a:t>– writings of Moses - </a:t>
            </a:r>
            <a:r>
              <a:rPr lang="en-US" sz="38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Genesis 17:6, 49:10</a:t>
            </a:r>
            <a:br>
              <a:rPr lang="en-US" sz="3800" b="1" dirty="0">
                <a:solidFill>
                  <a:srgbClr val="FFC000"/>
                </a:solidFill>
                <a:latin typeface="Bookman Old Style" panose="02050604050505020204" pitchFamily="18" charset="0"/>
              </a:rPr>
            </a:br>
            <a:r>
              <a:rPr lang="en-US" sz="3800" dirty="0"/>
              <a:t>- David – </a:t>
            </a:r>
            <a:r>
              <a:rPr lang="en-US" sz="38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2 Samuel 7:12-13</a:t>
            </a:r>
            <a:br>
              <a:rPr lang="en-US" sz="3800" b="1" dirty="0">
                <a:solidFill>
                  <a:srgbClr val="FFC000"/>
                </a:solidFill>
                <a:latin typeface="Bookman Old Style" panose="02050604050505020204" pitchFamily="18" charset="0"/>
              </a:rPr>
            </a:br>
            <a:r>
              <a:rPr lang="en-US" sz="3800" dirty="0"/>
              <a:t>- The prophets</a:t>
            </a:r>
            <a:br>
              <a:rPr lang="en-US" sz="3800" b="1" dirty="0">
                <a:solidFill>
                  <a:srgbClr val="FFC000"/>
                </a:solidFill>
                <a:latin typeface="Bookman Old Style" panose="02050604050505020204" pitchFamily="18" charset="0"/>
              </a:rPr>
            </a:br>
            <a:r>
              <a:rPr lang="en-US" sz="3800" dirty="0"/>
              <a:t>- Life of Jesus – </a:t>
            </a:r>
            <a:r>
              <a:rPr lang="en-US" sz="38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Matthew 2:2, 21:1-10, Mark 12:35-37, John 18:33-37, etc. </a:t>
            </a:r>
            <a:br>
              <a:rPr lang="en-US" sz="3800" b="1" dirty="0">
                <a:solidFill>
                  <a:srgbClr val="FFC000"/>
                </a:solidFill>
                <a:latin typeface="Bookman Old Style" panose="02050604050505020204" pitchFamily="18" charset="0"/>
              </a:rPr>
            </a:br>
            <a:r>
              <a:rPr lang="en-US" sz="3800" dirty="0"/>
              <a:t>- Apostle’s teachings – </a:t>
            </a:r>
            <a:r>
              <a:rPr lang="en-US" sz="38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Acts 2:36, Romans 13:14, 2 Corinthians 11:31, Philippians 2:11</a:t>
            </a:r>
            <a:endParaRPr lang="en-US" sz="3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EE46E38-E920-A643-8138-692FC0EDB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79" y="146650"/>
            <a:ext cx="9049110" cy="681486"/>
          </a:xfrm>
          <a:ln>
            <a:solidFill>
              <a:srgbClr val="D4CAB4"/>
            </a:solidFill>
          </a:ln>
        </p:spPr>
        <p:txBody>
          <a:bodyPr>
            <a:noAutofit/>
          </a:bodyPr>
          <a:lstStyle/>
          <a:p>
            <a:r>
              <a:rPr lang="en-US" sz="4000" dirty="0"/>
              <a:t>What Does Religious </a:t>
            </a:r>
            <a:r>
              <a:rPr lang="en-US" sz="4000"/>
              <a:t>Authority Mean?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611901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978FF7-8C08-2B44-8060-42752BFF66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396" y="923026"/>
            <a:ext cx="8824823" cy="5447957"/>
          </a:xfrm>
        </p:spPr>
        <p:txBody>
          <a:bodyPr anchor="t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FFFF66"/>
                </a:solidFill>
              </a:rPr>
              <a:t>We must acknowledge that </a:t>
            </a:r>
            <a:r>
              <a:rPr lang="en-US" sz="3800" u="sng" dirty="0">
                <a:solidFill>
                  <a:srgbClr val="FFFF66"/>
                </a:solidFill>
              </a:rPr>
              <a:t>Jesus</a:t>
            </a:r>
            <a:r>
              <a:rPr lang="en-US" sz="3800" dirty="0">
                <a:solidFill>
                  <a:srgbClr val="FFFF66"/>
                </a:solidFill>
              </a:rPr>
              <a:t> is Lord and King</a:t>
            </a:r>
            <a:endParaRPr lang="en-US" sz="3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800" dirty="0"/>
              <a:t>“At the right hand of God” – mentioned some 11 times in the NT about His reign</a:t>
            </a:r>
            <a:br>
              <a:rPr lang="en-US" sz="3800" dirty="0"/>
            </a:br>
            <a:r>
              <a:rPr lang="en-US" sz="3800" dirty="0"/>
              <a:t>esp. </a:t>
            </a:r>
            <a:r>
              <a:rPr lang="en-US" sz="38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Colossians 3:1, Hebrews 10:12, 12:2, 1 Peter 3:22 </a:t>
            </a:r>
            <a:endParaRPr lang="en-US" sz="3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EE46E38-E920-A643-8138-692FC0EDB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79" y="146650"/>
            <a:ext cx="9049110" cy="681486"/>
          </a:xfrm>
          <a:ln>
            <a:solidFill>
              <a:srgbClr val="D4CAB4"/>
            </a:solidFill>
          </a:ln>
        </p:spPr>
        <p:txBody>
          <a:bodyPr>
            <a:noAutofit/>
          </a:bodyPr>
          <a:lstStyle/>
          <a:p>
            <a:r>
              <a:rPr lang="en-US" sz="4000" dirty="0"/>
              <a:t>What Does Religious </a:t>
            </a:r>
            <a:r>
              <a:rPr lang="en-US" sz="4000"/>
              <a:t>Authority Mean?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033968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978FF7-8C08-2B44-8060-42752BFF66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396" y="923026"/>
            <a:ext cx="8824823" cy="5447957"/>
          </a:xfrm>
        </p:spPr>
        <p:txBody>
          <a:bodyPr anchor="t">
            <a:normAutofit fontScale="925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FFFF66"/>
                </a:solidFill>
              </a:rPr>
              <a:t>We must acknowledge that </a:t>
            </a:r>
            <a:r>
              <a:rPr lang="en-US" sz="3800" u="sng" dirty="0">
                <a:solidFill>
                  <a:srgbClr val="FFFF66"/>
                </a:solidFill>
              </a:rPr>
              <a:t>Jesus</a:t>
            </a:r>
            <a:r>
              <a:rPr lang="en-US" sz="3800" dirty="0">
                <a:solidFill>
                  <a:srgbClr val="FFFF66"/>
                </a:solidFill>
              </a:rPr>
              <a:t> is Lord and King</a:t>
            </a:r>
            <a:endParaRPr lang="en-US" sz="3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800" dirty="0"/>
              <a:t>Why does He have authority?</a:t>
            </a:r>
            <a:br>
              <a:rPr lang="en-US" sz="3800" dirty="0"/>
            </a:br>
            <a:r>
              <a:rPr lang="en-US" sz="3800" dirty="0"/>
              <a:t>- He is God – </a:t>
            </a:r>
            <a:r>
              <a:rPr lang="en-US" sz="38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John 1:1, Matthew 1:23</a:t>
            </a:r>
            <a:br>
              <a:rPr lang="en-US" sz="3800" b="1" dirty="0">
                <a:solidFill>
                  <a:srgbClr val="FFC000"/>
                </a:solidFill>
                <a:latin typeface="Bookman Old Style" panose="02050604050505020204" pitchFamily="18" charset="0"/>
              </a:rPr>
            </a:br>
            <a:r>
              <a:rPr lang="en-US" sz="3800" dirty="0"/>
              <a:t>- He created the world – </a:t>
            </a:r>
            <a:r>
              <a:rPr lang="en-US" sz="38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Colossians 1:17</a:t>
            </a:r>
            <a:br>
              <a:rPr lang="en-US" sz="3800" b="1" dirty="0">
                <a:solidFill>
                  <a:srgbClr val="FFC000"/>
                </a:solidFill>
                <a:latin typeface="Bookman Old Style" panose="02050604050505020204" pitchFamily="18" charset="0"/>
              </a:rPr>
            </a:br>
            <a:r>
              <a:rPr lang="en-US" sz="3800" dirty="0"/>
              <a:t>- Authority granted by the Father – </a:t>
            </a:r>
            <a:r>
              <a:rPr lang="en-US" sz="38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Philippians 2:9-11</a:t>
            </a:r>
            <a:br>
              <a:rPr lang="en-US" sz="3800" b="1" dirty="0">
                <a:solidFill>
                  <a:srgbClr val="FFC000"/>
                </a:solidFill>
                <a:latin typeface="Bookman Old Style" panose="02050604050505020204" pitchFamily="18" charset="0"/>
              </a:rPr>
            </a:br>
            <a:r>
              <a:rPr lang="en-US" sz="3800" dirty="0"/>
              <a:t>- He demonstrated this authority often – </a:t>
            </a:r>
            <a:r>
              <a:rPr lang="en-US" sz="38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John 4:34, 5:26-30</a:t>
            </a:r>
            <a:endParaRPr lang="en-US" sz="3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EE46E38-E920-A643-8138-692FC0EDB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79" y="146650"/>
            <a:ext cx="9049110" cy="681486"/>
          </a:xfrm>
          <a:ln>
            <a:solidFill>
              <a:srgbClr val="D4CAB4"/>
            </a:solidFill>
          </a:ln>
        </p:spPr>
        <p:txBody>
          <a:bodyPr>
            <a:noAutofit/>
          </a:bodyPr>
          <a:lstStyle/>
          <a:p>
            <a:r>
              <a:rPr lang="en-US" sz="4000" dirty="0"/>
              <a:t>What Does Religious </a:t>
            </a:r>
            <a:r>
              <a:rPr lang="en-US" sz="4000"/>
              <a:t>Authority Mean?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825903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978FF7-8C08-2B44-8060-42752BFF66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396" y="923026"/>
            <a:ext cx="8824823" cy="5447957"/>
          </a:xfrm>
        </p:spPr>
        <p:txBody>
          <a:bodyPr anchor="t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FFFF66"/>
                </a:solidFill>
              </a:rPr>
              <a:t>We must acknowledge that </a:t>
            </a:r>
            <a:r>
              <a:rPr lang="en-US" sz="3800" u="sng" dirty="0">
                <a:solidFill>
                  <a:srgbClr val="FFFF66"/>
                </a:solidFill>
              </a:rPr>
              <a:t>Jesus</a:t>
            </a:r>
            <a:r>
              <a:rPr lang="en-US" sz="3800" dirty="0">
                <a:solidFill>
                  <a:srgbClr val="FFFF66"/>
                </a:solidFill>
              </a:rPr>
              <a:t> is Lord and King</a:t>
            </a:r>
            <a:endParaRPr lang="en-US" sz="3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800" dirty="0"/>
              <a:t>In becoming Christians, it is imperative that we understand His Lordship! </a:t>
            </a:r>
            <a:r>
              <a:rPr lang="en-US" sz="35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John 6:63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EE46E38-E920-A643-8138-692FC0EDB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79" y="146650"/>
            <a:ext cx="9049110" cy="681486"/>
          </a:xfrm>
          <a:ln>
            <a:solidFill>
              <a:srgbClr val="D4CAB4"/>
            </a:solidFill>
          </a:ln>
        </p:spPr>
        <p:txBody>
          <a:bodyPr>
            <a:noAutofit/>
          </a:bodyPr>
          <a:lstStyle/>
          <a:p>
            <a:r>
              <a:rPr lang="en-US" sz="4000" dirty="0"/>
              <a:t>What Does Religious </a:t>
            </a:r>
            <a:r>
              <a:rPr lang="en-US" sz="4000"/>
              <a:t>Authority Mean?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512747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978FF7-8C08-2B44-8060-42752BFF66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396" y="923026"/>
            <a:ext cx="8824823" cy="5447957"/>
          </a:xfrm>
        </p:spPr>
        <p:txBody>
          <a:bodyPr anchor="t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800" dirty="0"/>
              <a:t>It can mean power to make and control something or someone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800" dirty="0"/>
              <a:t>It can mean the power to rule or enforce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800" dirty="0"/>
              <a:t>It can mean the right to act in a given situation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800" u="sng" dirty="0"/>
              <a:t>Permission</a:t>
            </a:r>
            <a:r>
              <a:rPr lang="en-US" sz="3800" dirty="0"/>
              <a:t>!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EE46E38-E920-A643-8138-692FC0EDB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6650"/>
            <a:ext cx="8393502" cy="681486"/>
          </a:xfrm>
          <a:ln>
            <a:solidFill>
              <a:srgbClr val="D4CAB4"/>
            </a:solidFill>
          </a:ln>
        </p:spPr>
        <p:txBody>
          <a:bodyPr>
            <a:noAutofit/>
          </a:bodyPr>
          <a:lstStyle/>
          <a:p>
            <a:r>
              <a:rPr lang="en-US" sz="4000" dirty="0"/>
              <a:t>What is Authority?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978FF7-8C08-2B44-8060-42752BFF66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396" y="923026"/>
            <a:ext cx="8824823" cy="5447957"/>
          </a:xfrm>
        </p:spPr>
        <p:txBody>
          <a:bodyPr anchor="t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FFFF66"/>
                </a:solidFill>
              </a:rPr>
              <a:t>We must acknowledge that </a:t>
            </a:r>
            <a:r>
              <a:rPr lang="en-US" sz="3800" u="sng" dirty="0">
                <a:solidFill>
                  <a:srgbClr val="FFFF66"/>
                </a:solidFill>
              </a:rPr>
              <a:t>Holy Spirit</a:t>
            </a:r>
            <a:r>
              <a:rPr lang="en-US" sz="3800" dirty="0">
                <a:solidFill>
                  <a:srgbClr val="FFFF66"/>
                </a:solidFill>
              </a:rPr>
              <a:t> has all authority</a:t>
            </a:r>
            <a:endParaRPr lang="en-US" sz="3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800" dirty="0"/>
              <a:t>His work is authoritative </a:t>
            </a:r>
            <a:br>
              <a:rPr lang="en-US" sz="3800" dirty="0"/>
            </a:br>
            <a:r>
              <a:rPr lang="en-US" sz="3800" dirty="0"/>
              <a:t>- He also is God – </a:t>
            </a:r>
            <a:r>
              <a:rPr lang="en-US" sz="35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Hebrews 9:14 – </a:t>
            </a:r>
            <a:r>
              <a:rPr lang="en-US" sz="3800" dirty="0"/>
              <a:t>eternal Spirit </a:t>
            </a:r>
            <a:br>
              <a:rPr lang="en-US" sz="3800" dirty="0"/>
            </a:br>
            <a:r>
              <a:rPr lang="en-US" sz="35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Genesis 1:2 </a:t>
            </a:r>
            <a:r>
              <a:rPr lang="en-US" sz="3800" dirty="0"/>
              <a:t>– at creation </a:t>
            </a:r>
            <a:br>
              <a:rPr lang="en-US" sz="3500" b="1" dirty="0">
                <a:solidFill>
                  <a:srgbClr val="FFC000"/>
                </a:solidFill>
                <a:latin typeface="Bookman Old Style" panose="02050604050505020204" pitchFamily="18" charset="0"/>
              </a:rPr>
            </a:br>
            <a:r>
              <a:rPr lang="en-US" sz="35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1 Corinthians 2:10-11 </a:t>
            </a:r>
            <a:r>
              <a:rPr lang="en-US" sz="3800" dirty="0"/>
              <a:t>– God reveals Himself through His Spirit (in the same way a man reveals himself)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EE46E38-E920-A643-8138-692FC0EDB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79" y="146650"/>
            <a:ext cx="9049110" cy="681486"/>
          </a:xfrm>
          <a:ln>
            <a:solidFill>
              <a:srgbClr val="D4CAB4"/>
            </a:solidFill>
          </a:ln>
        </p:spPr>
        <p:txBody>
          <a:bodyPr>
            <a:noAutofit/>
          </a:bodyPr>
          <a:lstStyle/>
          <a:p>
            <a:r>
              <a:rPr lang="en-US" sz="4000" dirty="0"/>
              <a:t>What Does Religious </a:t>
            </a:r>
            <a:r>
              <a:rPr lang="en-US" sz="4000"/>
              <a:t>Authority Mean?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934834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978FF7-8C08-2B44-8060-42752BFF66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396" y="923026"/>
            <a:ext cx="8824823" cy="5788324"/>
          </a:xfrm>
        </p:spPr>
        <p:txBody>
          <a:bodyPr anchor="t">
            <a:normAutofit fontScale="925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FFFF66"/>
                </a:solidFill>
              </a:rPr>
              <a:t>We must acknowledge that </a:t>
            </a:r>
            <a:r>
              <a:rPr lang="en-US" sz="3800" u="sng" dirty="0">
                <a:solidFill>
                  <a:srgbClr val="FFFF66"/>
                </a:solidFill>
              </a:rPr>
              <a:t>Holy Spirit</a:t>
            </a:r>
            <a:r>
              <a:rPr lang="en-US" sz="3800" dirty="0">
                <a:solidFill>
                  <a:srgbClr val="FFFF66"/>
                </a:solidFill>
              </a:rPr>
              <a:t> has all authority</a:t>
            </a:r>
            <a:endParaRPr lang="en-US" sz="3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800" dirty="0"/>
              <a:t>The Bible is the product of His work – hence THE WORD OF GOD! </a:t>
            </a:r>
            <a:br>
              <a:rPr lang="en-US" sz="3800" dirty="0"/>
            </a:br>
            <a:r>
              <a:rPr lang="en-US" sz="3800" dirty="0"/>
              <a:t>- </a:t>
            </a:r>
            <a:r>
              <a:rPr lang="en-US" sz="35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John 16:7-11 – </a:t>
            </a:r>
            <a:r>
              <a:rPr lang="en-US" sz="3800" dirty="0"/>
              <a:t>convicts the world</a:t>
            </a:r>
            <a:br>
              <a:rPr lang="en-US" sz="3800" dirty="0"/>
            </a:br>
            <a:r>
              <a:rPr lang="en-US" sz="3800" dirty="0"/>
              <a:t>- </a:t>
            </a:r>
            <a:r>
              <a:rPr lang="en-US" sz="35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Jn. 14:26, 16:13 </a:t>
            </a:r>
            <a:r>
              <a:rPr lang="en-US" sz="3800" dirty="0"/>
              <a:t>– guides into all truth </a:t>
            </a:r>
            <a:br>
              <a:rPr lang="en-US" sz="3500" b="1" dirty="0">
                <a:solidFill>
                  <a:srgbClr val="FFC000"/>
                </a:solidFill>
                <a:latin typeface="Bookman Old Style" panose="02050604050505020204" pitchFamily="18" charset="0"/>
              </a:rPr>
            </a:br>
            <a:r>
              <a:rPr lang="en-US" sz="35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- 1 Peter 1:22-23 </a:t>
            </a:r>
            <a:r>
              <a:rPr lang="en-US" sz="3800" dirty="0"/>
              <a:t>– we obey the truth through the Spirit</a:t>
            </a:r>
            <a:br>
              <a:rPr lang="en-US" sz="3800" dirty="0"/>
            </a:br>
            <a:r>
              <a:rPr lang="en-US" sz="3800" dirty="0"/>
              <a:t>- </a:t>
            </a:r>
            <a:r>
              <a:rPr lang="en-US" sz="35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2 Peter 1:20-21, 1 Corinthians 2:9-11, Ephesians 3:3-5, etc.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EE46E38-E920-A643-8138-692FC0EDB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79" y="146650"/>
            <a:ext cx="9049110" cy="681486"/>
          </a:xfrm>
          <a:ln>
            <a:solidFill>
              <a:srgbClr val="D4CAB4"/>
            </a:solidFill>
          </a:ln>
        </p:spPr>
        <p:txBody>
          <a:bodyPr>
            <a:noAutofit/>
          </a:bodyPr>
          <a:lstStyle/>
          <a:p>
            <a:r>
              <a:rPr lang="en-US" sz="4000" dirty="0"/>
              <a:t>What Does Religious </a:t>
            </a:r>
            <a:r>
              <a:rPr lang="en-US" sz="4000"/>
              <a:t>Authority Mean?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411969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978FF7-8C08-2B44-8060-42752BFF66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396" y="923026"/>
            <a:ext cx="8824823" cy="5788324"/>
          </a:xfrm>
        </p:spPr>
        <p:txBody>
          <a:bodyPr anchor="t">
            <a:normAutofit fontScale="925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FFFF66"/>
                </a:solidFill>
              </a:rPr>
              <a:t>We must acknowledge that </a:t>
            </a:r>
            <a:r>
              <a:rPr lang="en-US" sz="3800" u="sng" dirty="0">
                <a:solidFill>
                  <a:srgbClr val="FFFF66"/>
                </a:solidFill>
              </a:rPr>
              <a:t>Holy Spirit</a:t>
            </a:r>
            <a:r>
              <a:rPr lang="en-US" sz="3800" dirty="0">
                <a:solidFill>
                  <a:srgbClr val="FFFF66"/>
                </a:solidFill>
              </a:rPr>
              <a:t> has all authority</a:t>
            </a:r>
            <a:endParaRPr lang="en-US" sz="3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800" dirty="0"/>
              <a:t>IF the Bible is the product of the Holy Spirit, it is from God and MUST be respected as such!</a:t>
            </a:r>
            <a:br>
              <a:rPr lang="en-US" sz="3800" dirty="0"/>
            </a:br>
            <a:r>
              <a:rPr lang="en-US" sz="3800" dirty="0"/>
              <a:t>- As such it is the standard of authority we need to follow </a:t>
            </a:r>
            <a:r>
              <a:rPr lang="en-US" sz="35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– 2 Timothy 3:16-17, Romans 1:16-17</a:t>
            </a:r>
            <a:br>
              <a:rPr lang="en-US" sz="3500" b="1" dirty="0">
                <a:solidFill>
                  <a:srgbClr val="FFC000"/>
                </a:solidFill>
                <a:latin typeface="Bookman Old Style" panose="02050604050505020204" pitchFamily="18" charset="0"/>
              </a:rPr>
            </a:br>
            <a:r>
              <a:rPr lang="en-US" sz="3600" dirty="0"/>
              <a:t>– By it we will be judged in the last day </a:t>
            </a:r>
            <a:r>
              <a:rPr lang="en-US" sz="35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- Romans 2:16, John 12:48, </a:t>
            </a:r>
            <a:br>
              <a:rPr lang="en-US" sz="3500" b="1" dirty="0">
                <a:solidFill>
                  <a:srgbClr val="FFC000"/>
                </a:solidFill>
                <a:latin typeface="Bookman Old Style" panose="02050604050505020204" pitchFamily="18" charset="0"/>
              </a:rPr>
            </a:br>
            <a:r>
              <a:rPr lang="en-US" sz="35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Revelation 20:11-12</a:t>
            </a:r>
            <a:endParaRPr lang="en-US" sz="3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EE46E38-E920-A643-8138-692FC0EDB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79" y="146650"/>
            <a:ext cx="9049110" cy="681486"/>
          </a:xfrm>
          <a:ln>
            <a:solidFill>
              <a:srgbClr val="D4CAB4"/>
            </a:solidFill>
          </a:ln>
        </p:spPr>
        <p:txBody>
          <a:bodyPr>
            <a:noAutofit/>
          </a:bodyPr>
          <a:lstStyle/>
          <a:p>
            <a:r>
              <a:rPr lang="en-US" sz="4000" dirty="0"/>
              <a:t>What Does Religious </a:t>
            </a:r>
            <a:r>
              <a:rPr lang="en-US" sz="4000"/>
              <a:t>Authority Mean?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744171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978FF7-8C08-2B44-8060-42752BFF66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396" y="923026"/>
            <a:ext cx="8824823" cy="5788324"/>
          </a:xfrm>
        </p:spPr>
        <p:txBody>
          <a:bodyPr anchor="t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FFFF66"/>
                </a:solidFill>
              </a:rPr>
              <a:t>We must acknowledge that </a:t>
            </a:r>
            <a:r>
              <a:rPr lang="en-US" sz="3800" u="sng" dirty="0">
                <a:solidFill>
                  <a:srgbClr val="FFFF66"/>
                </a:solidFill>
              </a:rPr>
              <a:t>Holy Spirit</a:t>
            </a:r>
            <a:r>
              <a:rPr lang="en-US" sz="3800" dirty="0">
                <a:solidFill>
                  <a:srgbClr val="FFFF66"/>
                </a:solidFill>
              </a:rPr>
              <a:t> has all authority</a:t>
            </a:r>
            <a:endParaRPr lang="en-US" sz="3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800" dirty="0"/>
              <a:t>If the Bible is the word of God, we must strive to understand it properly.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EE46E38-E920-A643-8138-692FC0EDB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79" y="146650"/>
            <a:ext cx="9049110" cy="681486"/>
          </a:xfrm>
          <a:ln>
            <a:solidFill>
              <a:srgbClr val="D4CAB4"/>
            </a:solidFill>
          </a:ln>
        </p:spPr>
        <p:txBody>
          <a:bodyPr>
            <a:noAutofit/>
          </a:bodyPr>
          <a:lstStyle/>
          <a:p>
            <a:r>
              <a:rPr lang="en-US" sz="4000" dirty="0"/>
              <a:t>What Does Religious </a:t>
            </a:r>
            <a:r>
              <a:rPr lang="en-US" sz="4000"/>
              <a:t>Authority Mean?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68127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978FF7-8C08-2B44-8060-42752BFF66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396" y="923026"/>
            <a:ext cx="8824823" cy="5788324"/>
          </a:xfrm>
        </p:spPr>
        <p:txBody>
          <a:bodyPr anchor="t">
            <a:normAutofit fontScale="925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FFFF66"/>
                </a:solidFill>
              </a:rPr>
              <a:t>We need an objective standard</a:t>
            </a:r>
            <a:endParaRPr lang="en-US" sz="3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800" dirty="0"/>
              <a:t>Do we respect the Bible as His word? </a:t>
            </a:r>
            <a:br>
              <a:rPr lang="en-US" sz="3800" dirty="0"/>
            </a:br>
            <a:r>
              <a:rPr lang="en-US" sz="3800" dirty="0"/>
              <a:t> Cf. </a:t>
            </a:r>
            <a:r>
              <a:rPr lang="en-US" sz="38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1 Thessalonians 2:13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800" dirty="0"/>
              <a:t>We need to use common sense and wisdom. There are only 3 valid ways to establish authority</a:t>
            </a:r>
            <a:br>
              <a:rPr lang="en-US" sz="3800" dirty="0"/>
            </a:br>
            <a:r>
              <a:rPr lang="en-US" sz="3800" dirty="0"/>
              <a:t>- </a:t>
            </a:r>
            <a:r>
              <a:rPr lang="en-US" sz="3800" dirty="0">
                <a:solidFill>
                  <a:srgbClr val="FFFF99"/>
                </a:solidFill>
              </a:rPr>
              <a:t>Command</a:t>
            </a:r>
            <a:r>
              <a:rPr lang="en-US" sz="3800" dirty="0"/>
              <a:t> – being told</a:t>
            </a:r>
            <a:br>
              <a:rPr lang="en-US" sz="3800" dirty="0"/>
            </a:br>
            <a:r>
              <a:rPr lang="en-US" sz="3800" dirty="0"/>
              <a:t>- </a:t>
            </a:r>
            <a:r>
              <a:rPr lang="en-US" sz="3800" dirty="0">
                <a:solidFill>
                  <a:srgbClr val="FFFF99"/>
                </a:solidFill>
              </a:rPr>
              <a:t>Example</a:t>
            </a:r>
            <a:r>
              <a:rPr lang="en-US" sz="3800" dirty="0"/>
              <a:t> – observing accepted conduct</a:t>
            </a:r>
            <a:br>
              <a:rPr lang="en-US" sz="3800" dirty="0"/>
            </a:br>
            <a:r>
              <a:rPr lang="en-US" sz="3800" dirty="0"/>
              <a:t>- </a:t>
            </a:r>
            <a:r>
              <a:rPr lang="en-US" sz="3800" dirty="0">
                <a:solidFill>
                  <a:srgbClr val="FFFF99"/>
                </a:solidFill>
              </a:rPr>
              <a:t>Necessary implication </a:t>
            </a:r>
            <a:r>
              <a:rPr lang="en-US" sz="3800" dirty="0"/>
              <a:t>– we accurately put together facts and conclude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EE46E38-E920-A643-8138-692FC0EDB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79" y="146650"/>
            <a:ext cx="9049110" cy="681486"/>
          </a:xfrm>
          <a:ln>
            <a:solidFill>
              <a:srgbClr val="D4CAB4"/>
            </a:solidFill>
          </a:ln>
        </p:spPr>
        <p:txBody>
          <a:bodyPr>
            <a:noAutofit/>
          </a:bodyPr>
          <a:lstStyle/>
          <a:p>
            <a:r>
              <a:rPr lang="en-US" sz="4000" dirty="0"/>
              <a:t>How do we establish authority?</a:t>
            </a:r>
          </a:p>
        </p:txBody>
      </p:sp>
    </p:spTree>
    <p:extLst>
      <p:ext uri="{BB962C8B-B14F-4D97-AF65-F5344CB8AC3E}">
        <p14:creationId xmlns:p14="http://schemas.microsoft.com/office/powerpoint/2010/main" val="9339317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978FF7-8C08-2B44-8060-42752BFF66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396" y="923026"/>
            <a:ext cx="8824823" cy="5788324"/>
          </a:xfrm>
        </p:spPr>
        <p:txBody>
          <a:bodyPr anchor="t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FFFF66"/>
                </a:solidFill>
              </a:rPr>
              <a:t>We need an objective standard</a:t>
            </a:r>
            <a:endParaRPr lang="en-US" sz="3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800" dirty="0"/>
              <a:t>When one obeys the gospel, he must believe and confess Jesus as Lord – </a:t>
            </a:r>
            <a:r>
              <a:rPr lang="en-US" sz="38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Romans 10:9-10</a:t>
            </a:r>
            <a:br>
              <a:rPr lang="en-US" sz="3800" b="1" dirty="0">
                <a:solidFill>
                  <a:srgbClr val="FFC000"/>
                </a:solidFill>
                <a:latin typeface="Bookman Old Style" panose="02050604050505020204" pitchFamily="18" charset="0"/>
              </a:rPr>
            </a:br>
            <a:r>
              <a:rPr lang="en-US" sz="3800" dirty="0"/>
              <a:t>- But he must also repent and be baptized </a:t>
            </a:r>
            <a:r>
              <a:rPr lang="en-US" sz="38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– Acts 2:38</a:t>
            </a:r>
            <a:br>
              <a:rPr lang="en-US" sz="3800" dirty="0"/>
            </a:br>
            <a:r>
              <a:rPr lang="en-US" sz="3800" dirty="0"/>
              <a:t>Finally, consider </a:t>
            </a:r>
            <a:r>
              <a:rPr lang="en-US" sz="38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Matthew 28:18-20 </a:t>
            </a:r>
            <a:r>
              <a:rPr lang="en-US" sz="3800" dirty="0"/>
              <a:t>again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EE46E38-E920-A643-8138-692FC0EDB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79" y="146650"/>
            <a:ext cx="9049110" cy="681486"/>
          </a:xfrm>
          <a:ln>
            <a:solidFill>
              <a:srgbClr val="D4CAB4"/>
            </a:solidFill>
          </a:ln>
        </p:spPr>
        <p:txBody>
          <a:bodyPr>
            <a:noAutofit/>
          </a:bodyPr>
          <a:lstStyle/>
          <a:p>
            <a:r>
              <a:rPr lang="en-US" sz="4000" dirty="0"/>
              <a:t>Concluding thoughts</a:t>
            </a:r>
          </a:p>
        </p:txBody>
      </p:sp>
    </p:spTree>
    <p:extLst>
      <p:ext uri="{BB962C8B-B14F-4D97-AF65-F5344CB8AC3E}">
        <p14:creationId xmlns:p14="http://schemas.microsoft.com/office/powerpoint/2010/main" val="24436780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42D2F-DD1F-127F-C5D6-AE6145942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357" y="1906438"/>
            <a:ext cx="6301408" cy="2820837"/>
          </a:xfrm>
        </p:spPr>
        <p:txBody>
          <a:bodyPr>
            <a:normAutofit/>
          </a:bodyPr>
          <a:lstStyle/>
          <a:p>
            <a:r>
              <a:rPr lang="en-US" dirty="0"/>
              <a:t>Will I observe “all things commanded”?</a:t>
            </a:r>
          </a:p>
        </p:txBody>
      </p:sp>
    </p:spTree>
    <p:extLst>
      <p:ext uri="{BB962C8B-B14F-4D97-AF65-F5344CB8AC3E}">
        <p14:creationId xmlns:p14="http://schemas.microsoft.com/office/powerpoint/2010/main" val="130458305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978FF7-8C08-2B44-8060-42752BFF66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396" y="923026"/>
            <a:ext cx="8824823" cy="5447957"/>
          </a:xfrm>
        </p:spPr>
        <p:txBody>
          <a:bodyPr anchor="t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800" dirty="0"/>
              <a:t>We see authority all around us</a:t>
            </a:r>
            <a:br>
              <a:rPr lang="en-US" sz="3800" dirty="0"/>
            </a:br>
            <a:r>
              <a:rPr lang="en-US" sz="3800" dirty="0"/>
              <a:t>- When you drive</a:t>
            </a:r>
            <a:br>
              <a:rPr lang="en-US" sz="3800" dirty="0"/>
            </a:br>
            <a:r>
              <a:rPr lang="en-US" sz="3800" dirty="0"/>
              <a:t>- To enter certain areas (e.g. restricted, admission required, etc.)</a:t>
            </a:r>
            <a:br>
              <a:rPr lang="en-US" sz="3800" dirty="0"/>
            </a:br>
            <a:r>
              <a:rPr lang="en-US" sz="3800" dirty="0"/>
              <a:t>- Our workplace</a:t>
            </a:r>
            <a:br>
              <a:rPr lang="en-US" sz="3800" dirty="0"/>
            </a:br>
            <a:r>
              <a:rPr lang="en-US" sz="3800" dirty="0"/>
              <a:t>- Schools &amp; homes</a:t>
            </a:r>
            <a:br>
              <a:rPr lang="en-US" sz="3800" dirty="0"/>
            </a:br>
            <a:r>
              <a:rPr lang="en-US" sz="3800" dirty="0"/>
              <a:t>- A police officer, doctor, pilot, lawyer, etc. (specialized, limited)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EE46E38-E920-A643-8138-692FC0EDB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6650"/>
            <a:ext cx="8393502" cy="681486"/>
          </a:xfrm>
          <a:ln>
            <a:solidFill>
              <a:srgbClr val="D4CAB4"/>
            </a:solidFill>
          </a:ln>
        </p:spPr>
        <p:txBody>
          <a:bodyPr>
            <a:noAutofit/>
          </a:bodyPr>
          <a:lstStyle/>
          <a:p>
            <a:r>
              <a:rPr lang="en-US" sz="4000" dirty="0"/>
              <a:t>What is Authority?</a:t>
            </a:r>
          </a:p>
        </p:txBody>
      </p:sp>
    </p:spTree>
    <p:extLst>
      <p:ext uri="{BB962C8B-B14F-4D97-AF65-F5344CB8AC3E}">
        <p14:creationId xmlns:p14="http://schemas.microsoft.com/office/powerpoint/2010/main" val="40187103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978FF7-8C08-2B44-8060-42752BFF66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396" y="923026"/>
            <a:ext cx="8824823" cy="5447957"/>
          </a:xfrm>
        </p:spPr>
        <p:txBody>
          <a:bodyPr anchor="t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800" dirty="0"/>
              <a:t>To act with authority requires at least three things:</a:t>
            </a:r>
            <a:br>
              <a:rPr lang="en-US" sz="3800" dirty="0"/>
            </a:br>
            <a:r>
              <a:rPr lang="en-US" sz="3800" dirty="0"/>
              <a:t>- Someone who has the power to grant that authority</a:t>
            </a:r>
            <a:br>
              <a:rPr lang="en-US" sz="3800" dirty="0"/>
            </a:br>
            <a:r>
              <a:rPr lang="en-US" sz="3800" dirty="0"/>
              <a:t>- The permission that is granted</a:t>
            </a:r>
            <a:br>
              <a:rPr lang="en-US" sz="3800" dirty="0"/>
            </a:br>
            <a:r>
              <a:rPr lang="en-US" sz="3800" dirty="0"/>
              <a:t>- A standard by which one is granted permission (what limitations, etc.)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EE46E38-E920-A643-8138-692FC0EDB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6650"/>
            <a:ext cx="8393502" cy="681486"/>
          </a:xfrm>
          <a:ln>
            <a:solidFill>
              <a:srgbClr val="D4CAB4"/>
            </a:solidFill>
          </a:ln>
        </p:spPr>
        <p:txBody>
          <a:bodyPr>
            <a:noAutofit/>
          </a:bodyPr>
          <a:lstStyle/>
          <a:p>
            <a:r>
              <a:rPr lang="en-US" sz="4000" dirty="0"/>
              <a:t>What is Authority?</a:t>
            </a:r>
          </a:p>
        </p:txBody>
      </p:sp>
    </p:spTree>
    <p:extLst>
      <p:ext uri="{BB962C8B-B14F-4D97-AF65-F5344CB8AC3E}">
        <p14:creationId xmlns:p14="http://schemas.microsoft.com/office/powerpoint/2010/main" val="14286960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978FF7-8C08-2B44-8060-42752BFF66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396" y="923026"/>
            <a:ext cx="8824823" cy="5447957"/>
          </a:xfrm>
        </p:spPr>
        <p:txBody>
          <a:bodyPr anchor="t"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800" dirty="0"/>
              <a:t>To act with authority requires at least 3 thing things: </a:t>
            </a:r>
            <a:r>
              <a:rPr lang="en-US" sz="3800" dirty="0">
                <a:solidFill>
                  <a:srgbClr val="FFC000"/>
                </a:solidFill>
              </a:rPr>
              <a:t>True Biblically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FFC000"/>
                </a:solidFill>
              </a:rPr>
              <a:t>Consider Adam &amp; Eve</a:t>
            </a:r>
            <a:br>
              <a:rPr lang="en-US" sz="3800" dirty="0"/>
            </a:br>
            <a:r>
              <a:rPr lang="en-US" sz="3800" dirty="0"/>
              <a:t>- Someone who has the power to grant that authority – </a:t>
            </a:r>
            <a:r>
              <a:rPr lang="en-US" sz="3800" dirty="0">
                <a:solidFill>
                  <a:srgbClr val="FFC000"/>
                </a:solidFill>
              </a:rPr>
              <a:t>God </a:t>
            </a:r>
            <a:br>
              <a:rPr lang="en-US" sz="3800" dirty="0"/>
            </a:br>
            <a:r>
              <a:rPr lang="en-US" sz="3800" dirty="0"/>
              <a:t>- The permission that is granted – </a:t>
            </a:r>
            <a:r>
              <a:rPr lang="en-US" sz="3800" dirty="0">
                <a:solidFill>
                  <a:srgbClr val="FFC000"/>
                </a:solidFill>
              </a:rPr>
              <a:t>every tree except one</a:t>
            </a:r>
            <a:br>
              <a:rPr lang="en-US" sz="3800" dirty="0"/>
            </a:br>
            <a:r>
              <a:rPr lang="en-US" sz="3800" dirty="0"/>
              <a:t>- A standard by which one is granted permission – </a:t>
            </a:r>
            <a:r>
              <a:rPr lang="en-US" sz="3800" dirty="0">
                <a:solidFill>
                  <a:srgbClr val="FFC000"/>
                </a:solidFill>
              </a:rPr>
              <a:t>do NOT eat of tree of knowledge of good and evil, …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EE46E38-E920-A643-8138-692FC0EDB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6650"/>
            <a:ext cx="8393502" cy="681486"/>
          </a:xfrm>
          <a:ln>
            <a:solidFill>
              <a:srgbClr val="D4CAB4"/>
            </a:solidFill>
          </a:ln>
        </p:spPr>
        <p:txBody>
          <a:bodyPr>
            <a:noAutofit/>
          </a:bodyPr>
          <a:lstStyle/>
          <a:p>
            <a:r>
              <a:rPr lang="en-US" sz="4000" dirty="0"/>
              <a:t>What is Authority?</a:t>
            </a:r>
          </a:p>
        </p:txBody>
      </p:sp>
    </p:spTree>
    <p:extLst>
      <p:ext uri="{BB962C8B-B14F-4D97-AF65-F5344CB8AC3E}">
        <p14:creationId xmlns:p14="http://schemas.microsoft.com/office/powerpoint/2010/main" val="5728071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978FF7-8C08-2B44-8060-42752BFF66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396" y="923026"/>
            <a:ext cx="8824823" cy="5447957"/>
          </a:xfrm>
        </p:spPr>
        <p:txBody>
          <a:bodyPr anchor="t">
            <a:normAutofit fontScale="925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800" dirty="0"/>
              <a:t>Without it there will be chaos</a:t>
            </a:r>
            <a:br>
              <a:rPr lang="en-US" sz="3800" dirty="0"/>
            </a:br>
            <a:r>
              <a:rPr lang="en-US" sz="38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cf. Judges 17:6, 21:25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800" dirty="0"/>
              <a:t>Without it there will be evil – we need an objective standard of right and wrong </a:t>
            </a:r>
            <a:r>
              <a:rPr lang="en-US" sz="38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Cf. 1 Timothy 1:8-9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800" dirty="0"/>
              <a:t>To get things done – someone in charge. Nehemiah, apostles </a:t>
            </a:r>
            <a:r>
              <a:rPr lang="en-US" sz="3800" dirty="0">
                <a:solidFill>
                  <a:srgbClr val="FFC000"/>
                </a:solidFill>
              </a:rPr>
              <a:t>(</a:t>
            </a:r>
            <a:r>
              <a:rPr lang="en-US" sz="38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Galatians 1:11-12, 1 Corinthians 14:37)</a:t>
            </a:r>
            <a:r>
              <a:rPr lang="en-US" sz="3800" dirty="0"/>
              <a:t>, etc.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800" dirty="0"/>
              <a:t>To establish order – </a:t>
            </a:r>
            <a:r>
              <a:rPr lang="en-US" sz="38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cf. Genesis 1:1-2ff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EE46E38-E920-A643-8138-692FC0EDB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6650"/>
            <a:ext cx="8393502" cy="681486"/>
          </a:xfrm>
          <a:ln>
            <a:solidFill>
              <a:srgbClr val="D4CAB4"/>
            </a:solidFill>
          </a:ln>
        </p:spPr>
        <p:txBody>
          <a:bodyPr>
            <a:noAutofit/>
          </a:bodyPr>
          <a:lstStyle/>
          <a:p>
            <a:r>
              <a:rPr lang="en-US" sz="4000" dirty="0"/>
              <a:t>Why do we need authority?</a:t>
            </a:r>
          </a:p>
        </p:txBody>
      </p:sp>
    </p:spTree>
    <p:extLst>
      <p:ext uri="{BB962C8B-B14F-4D97-AF65-F5344CB8AC3E}">
        <p14:creationId xmlns:p14="http://schemas.microsoft.com/office/powerpoint/2010/main" val="4390130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978FF7-8C08-2B44-8060-42752BFF66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396" y="923026"/>
            <a:ext cx="8824823" cy="5447957"/>
          </a:xfrm>
        </p:spPr>
        <p:txBody>
          <a:bodyPr anchor="t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800" dirty="0"/>
              <a:t>The nature of created man calls for it – without a standard, how would we know right from wrong? </a:t>
            </a:r>
            <a:endParaRPr lang="en-US" sz="3800" b="1" dirty="0">
              <a:solidFill>
                <a:srgbClr val="FFC000"/>
              </a:solidFill>
              <a:latin typeface="Bookman Old Style" panose="020506040505050202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800" dirty="0"/>
              <a:t>There are consequences if we fail to follow God – </a:t>
            </a:r>
            <a:r>
              <a:rPr lang="en-US" sz="38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Matthew 7:21-23, </a:t>
            </a:r>
            <a:br>
              <a:rPr lang="en-US" sz="3800" b="1" dirty="0">
                <a:solidFill>
                  <a:srgbClr val="FFC000"/>
                </a:solidFill>
                <a:latin typeface="Bookman Old Style" panose="02050604050505020204" pitchFamily="18" charset="0"/>
              </a:rPr>
            </a:br>
            <a:r>
              <a:rPr lang="en-US" sz="38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2 Thessalonians 1:8-9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EE46E38-E920-A643-8138-692FC0EDB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79" y="146650"/>
            <a:ext cx="9049110" cy="681486"/>
          </a:xfrm>
          <a:ln>
            <a:solidFill>
              <a:srgbClr val="D4CAB4"/>
            </a:solidFill>
          </a:ln>
        </p:spPr>
        <p:txBody>
          <a:bodyPr>
            <a:noAutofit/>
          </a:bodyPr>
          <a:lstStyle/>
          <a:p>
            <a:r>
              <a:rPr lang="en-US" sz="4000" dirty="0"/>
              <a:t>Why do we need authority spiritually?</a:t>
            </a:r>
          </a:p>
        </p:txBody>
      </p:sp>
    </p:spTree>
    <p:extLst>
      <p:ext uri="{BB962C8B-B14F-4D97-AF65-F5344CB8AC3E}">
        <p14:creationId xmlns:p14="http://schemas.microsoft.com/office/powerpoint/2010/main" val="6792723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978FF7-8C08-2B44-8060-42752BFF66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396" y="923026"/>
            <a:ext cx="8824823" cy="5447957"/>
          </a:xfrm>
        </p:spPr>
        <p:txBody>
          <a:bodyPr anchor="t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800" dirty="0"/>
              <a:t>Without it, man will create his own standard of what to do</a:t>
            </a:r>
            <a:br>
              <a:rPr lang="en-US" sz="3800" dirty="0"/>
            </a:br>
            <a:r>
              <a:rPr lang="en-US" sz="3800" dirty="0"/>
              <a:t>– Again, </a:t>
            </a:r>
            <a:r>
              <a:rPr lang="en-US" sz="38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Judges 21:25</a:t>
            </a:r>
            <a:br>
              <a:rPr lang="en-US" sz="3800" b="1" dirty="0">
                <a:solidFill>
                  <a:srgbClr val="FFC000"/>
                </a:solidFill>
                <a:latin typeface="Bookman Old Style" panose="02050604050505020204" pitchFamily="18" charset="0"/>
              </a:rPr>
            </a:br>
            <a:r>
              <a:rPr lang="en-US" sz="38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- Romans 1:20-23 </a:t>
            </a:r>
            <a:r>
              <a:rPr lang="en-US" sz="3800" dirty="0"/>
              <a:t>– idolatry, the product man’s futile minds</a:t>
            </a:r>
            <a:br>
              <a:rPr lang="en-US" sz="3800" dirty="0"/>
            </a:br>
            <a:r>
              <a:rPr lang="en-US" sz="3800" dirty="0"/>
              <a:t>- Consider the multitudes of division in religion. </a:t>
            </a:r>
            <a:r>
              <a:rPr lang="en-US" sz="3800" u="sng" dirty="0"/>
              <a:t>Some of our deepest divides are the result of disagreement about authority! </a:t>
            </a:r>
            <a:endParaRPr lang="en-US" sz="3800" b="1" u="sng" dirty="0">
              <a:solidFill>
                <a:srgbClr val="FFC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EE46E38-E920-A643-8138-692FC0EDB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79" y="146650"/>
            <a:ext cx="9049110" cy="681486"/>
          </a:xfrm>
          <a:ln>
            <a:solidFill>
              <a:srgbClr val="D4CAB4"/>
            </a:solidFill>
          </a:ln>
        </p:spPr>
        <p:txBody>
          <a:bodyPr>
            <a:noAutofit/>
          </a:bodyPr>
          <a:lstStyle/>
          <a:p>
            <a:r>
              <a:rPr lang="en-US" sz="4000" dirty="0"/>
              <a:t>Why do we need authority spiritually?</a:t>
            </a:r>
          </a:p>
        </p:txBody>
      </p:sp>
    </p:spTree>
    <p:extLst>
      <p:ext uri="{BB962C8B-B14F-4D97-AF65-F5344CB8AC3E}">
        <p14:creationId xmlns:p14="http://schemas.microsoft.com/office/powerpoint/2010/main" val="26609610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978FF7-8C08-2B44-8060-42752BFF66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396" y="923026"/>
            <a:ext cx="8824823" cy="5447957"/>
          </a:xfrm>
        </p:spPr>
        <p:txBody>
          <a:bodyPr anchor="t"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800" dirty="0"/>
              <a:t>Because we need fellowship with fellowship with God – </a:t>
            </a:r>
            <a:br>
              <a:rPr lang="en-US" sz="3800" dirty="0"/>
            </a:br>
            <a:r>
              <a:rPr lang="en-US" sz="38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1 John 1:3, 6-7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800" dirty="0"/>
              <a:t>Because God demands unity – </a:t>
            </a:r>
            <a:br>
              <a:rPr lang="en-US" sz="3800" dirty="0"/>
            </a:br>
            <a:r>
              <a:rPr lang="en-US" sz="38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John 17:20-21, Philippians 2:2, 3:16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800" dirty="0"/>
              <a:t>Because we want to go to heaven – </a:t>
            </a:r>
            <a:r>
              <a:rPr lang="en-US" sz="38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Matthew 7:13-14, John 14:6, etc.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EE46E38-E920-A643-8138-692FC0EDB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79" y="146650"/>
            <a:ext cx="9049110" cy="681486"/>
          </a:xfrm>
          <a:ln>
            <a:solidFill>
              <a:srgbClr val="D4CAB4"/>
            </a:solidFill>
          </a:ln>
        </p:spPr>
        <p:txBody>
          <a:bodyPr>
            <a:noAutofit/>
          </a:bodyPr>
          <a:lstStyle/>
          <a:p>
            <a:r>
              <a:rPr lang="en-US" sz="4000" dirty="0"/>
              <a:t>Why do we need authority spiritually?</a:t>
            </a:r>
          </a:p>
        </p:txBody>
      </p:sp>
    </p:spTree>
    <p:extLst>
      <p:ext uri="{BB962C8B-B14F-4D97-AF65-F5344CB8AC3E}">
        <p14:creationId xmlns:p14="http://schemas.microsoft.com/office/powerpoint/2010/main" val="8325601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830</TotalTime>
  <Words>1371</Words>
  <Application>Microsoft Office PowerPoint</Application>
  <PresentationFormat>On-screen Show (4:3)</PresentationFormat>
  <Paragraphs>77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Algerian</vt:lpstr>
      <vt:lpstr>Arial</vt:lpstr>
      <vt:lpstr>Bookman Old Style</vt:lpstr>
      <vt:lpstr>Calibri</vt:lpstr>
      <vt:lpstr>Trebuchet MS</vt:lpstr>
      <vt:lpstr>Default</vt:lpstr>
      <vt:lpstr>Understanding Authority</vt:lpstr>
      <vt:lpstr>What is Authority?</vt:lpstr>
      <vt:lpstr>What is Authority?</vt:lpstr>
      <vt:lpstr>What is Authority?</vt:lpstr>
      <vt:lpstr>What is Authority?</vt:lpstr>
      <vt:lpstr>Why do we need authority?</vt:lpstr>
      <vt:lpstr>Why do we need authority spiritually?</vt:lpstr>
      <vt:lpstr>Why do we need authority spiritually?</vt:lpstr>
      <vt:lpstr>Why do we need authority spiritually?</vt:lpstr>
      <vt:lpstr>What Does Religious Authority Mean?</vt:lpstr>
      <vt:lpstr>What Does Religious Authority Mean?</vt:lpstr>
      <vt:lpstr>What Does Religious Authority Mean?</vt:lpstr>
      <vt:lpstr>What Does Religious Authority Mean?</vt:lpstr>
      <vt:lpstr>What Does Religious Authority Mean?</vt:lpstr>
      <vt:lpstr>What Does Religious Authority Mean?</vt:lpstr>
      <vt:lpstr>What Does Religious Authority Mean?</vt:lpstr>
      <vt:lpstr>What Does Religious Authority Mean?</vt:lpstr>
      <vt:lpstr>What Does Religious Authority Mean?</vt:lpstr>
      <vt:lpstr>What Does Religious Authority Mean?</vt:lpstr>
      <vt:lpstr>What Does Religious Authority Mean?</vt:lpstr>
      <vt:lpstr>What Does Religious Authority Mean?</vt:lpstr>
      <vt:lpstr>What Does Religious Authority Mean?</vt:lpstr>
      <vt:lpstr>What Does Religious Authority Mean?</vt:lpstr>
      <vt:lpstr>How do we establish authority?</vt:lpstr>
      <vt:lpstr>Concluding thoughts</vt:lpstr>
      <vt:lpstr>Will I observe “all things commanded”?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Authority (Gospel Meeting)</dc:title>
  <dc:creator>Tom Thornhill</dc:creator>
  <cp:lastModifiedBy>Richard Lidh</cp:lastModifiedBy>
  <cp:revision>45</cp:revision>
  <cp:lastPrinted>2022-06-12T22:26:07Z</cp:lastPrinted>
  <dcterms:created xsi:type="dcterms:W3CDTF">2014-03-26T14:03:34Z</dcterms:created>
  <dcterms:modified xsi:type="dcterms:W3CDTF">2022-06-12T22:26:28Z</dcterms:modified>
</cp:coreProperties>
</file>